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564" r:id="rId2"/>
    <p:sldId id="573" r:id="rId3"/>
    <p:sldId id="576" r:id="rId4"/>
    <p:sldId id="574" r:id="rId5"/>
    <p:sldId id="578" r:id="rId6"/>
    <p:sldId id="577" r:id="rId7"/>
    <p:sldId id="3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152" userDrawn="1">
          <p15:clr>
            <a:srgbClr val="A4A3A4"/>
          </p15:clr>
        </p15:guide>
        <p15:guide id="4" pos="5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D00"/>
    <a:srgbClr val="F8F8F8"/>
    <a:srgbClr val="F9FBFC"/>
    <a:srgbClr val="000000"/>
    <a:srgbClr val="C1C2C7"/>
    <a:srgbClr val="BDBEC2"/>
    <a:srgbClr val="2A2A2A"/>
    <a:srgbClr val="F1F1F1"/>
    <a:srgbClr val="F5F5F5"/>
    <a:srgbClr val="FFC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24" autoAdjust="0"/>
    <p:restoredTop sz="86449"/>
  </p:normalViewPr>
  <p:slideViewPr>
    <p:cSldViewPr snapToObjects="1" showGuides="1">
      <p:cViewPr varScale="1">
        <p:scale>
          <a:sx n="112" d="100"/>
          <a:sy n="112" d="100"/>
        </p:scale>
        <p:origin x="108" y="174"/>
      </p:cViewPr>
      <p:guideLst>
        <p:guide orient="horz" pos="2160"/>
        <p:guide pos="3840"/>
        <p:guide pos="7152"/>
        <p:guide pos="528"/>
      </p:guideLst>
    </p:cSldViewPr>
  </p:slideViewPr>
  <p:outlineViewPr>
    <p:cViewPr>
      <p:scale>
        <a:sx n="33" d="100"/>
        <a:sy n="33" d="100"/>
      </p:scale>
      <p:origin x="0" y="-728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12193-0B0E-BB4E-908E-73E8D2FD641E}" type="datetimeFigureOut">
              <a:rPr lang="de-DE"/>
              <a:t>23.01.2019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11AA8-80B6-E048-AE52-6AB10A2621FD}" type="slidenum">
              <a:r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74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5474593" y="1828800"/>
            <a:ext cx="1242817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46111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86233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27437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68641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8909844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986233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627436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6268639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8909843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1888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835046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953344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8071643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835046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4953344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8071643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1835046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4953344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8071643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457991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7A57-BE9A-414E-A3BE-AA513B1EAF5B}" type="datetime1">
              <a:rPr lang="de-DE"/>
              <a:t>23.01.2019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5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57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A055-2941-3D4F-B8EB-A44DF79FA576}" type="datetime1">
              <a:rPr lang="de-DE"/>
              <a:t>23.01.2019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58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5D193-8E48-DA43-8FF3-B997E4C0C3BC}" type="datetime1">
              <a:rPr lang="de-DE"/>
              <a:t>23.01.2019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60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29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09700" y="1600200"/>
            <a:ext cx="9372600" cy="3200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06598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944291" y="1371600"/>
            <a:ext cx="3668713" cy="36687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6578997" y="1371600"/>
            <a:ext cx="3668713" cy="36687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03269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944291" y="838200"/>
            <a:ext cx="3962400" cy="49313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6285310" y="838200"/>
            <a:ext cx="3962400" cy="2209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85310" y="3559756"/>
            <a:ext cx="3962400" cy="2209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00604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23.01.2019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86233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27437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68641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8909844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707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 flipV="1">
            <a:off x="11353800" y="603070"/>
            <a:ext cx="838200" cy="386553"/>
          </a:xfrm>
          <a:custGeom>
            <a:avLst/>
            <a:gdLst>
              <a:gd name="connsiteX0" fmla="*/ 193278 w 838200"/>
              <a:gd name="connsiteY0" fmla="*/ 386553 h 386553"/>
              <a:gd name="connsiteX1" fmla="*/ 838200 w 838200"/>
              <a:gd name="connsiteY1" fmla="*/ 386553 h 386553"/>
              <a:gd name="connsiteX2" fmla="*/ 838200 w 838200"/>
              <a:gd name="connsiteY2" fmla="*/ 0 h 386553"/>
              <a:gd name="connsiteX3" fmla="*/ 193276 w 838200"/>
              <a:gd name="connsiteY3" fmla="*/ 0 h 386553"/>
              <a:gd name="connsiteX4" fmla="*/ 3927 w 838200"/>
              <a:gd name="connsiteY4" fmla="*/ 154325 h 386553"/>
              <a:gd name="connsiteX5" fmla="*/ 0 w 838200"/>
              <a:gd name="connsiteY5" fmla="*/ 193277 h 386553"/>
              <a:gd name="connsiteX6" fmla="*/ 3927 w 838200"/>
              <a:gd name="connsiteY6" fmla="*/ 232228 h 386553"/>
              <a:gd name="connsiteX7" fmla="*/ 193278 w 838200"/>
              <a:gd name="connsiteY7" fmla="*/ 386553 h 38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8200" h="386553">
                <a:moveTo>
                  <a:pt x="193278" y="386553"/>
                </a:moveTo>
                <a:lnTo>
                  <a:pt x="838200" y="386553"/>
                </a:lnTo>
                <a:lnTo>
                  <a:pt x="838200" y="0"/>
                </a:lnTo>
                <a:lnTo>
                  <a:pt x="193276" y="0"/>
                </a:lnTo>
                <a:cubicBezTo>
                  <a:pt x="99875" y="0"/>
                  <a:pt x="21949" y="66252"/>
                  <a:pt x="3927" y="154325"/>
                </a:cubicBezTo>
                <a:lnTo>
                  <a:pt x="0" y="193277"/>
                </a:lnTo>
                <a:lnTo>
                  <a:pt x="3927" y="232228"/>
                </a:lnTo>
                <a:cubicBezTo>
                  <a:pt x="21949" y="320301"/>
                  <a:pt x="99877" y="386553"/>
                  <a:pt x="193278" y="3865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21624"/>
            <a:ext cx="10515600" cy="715529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95399"/>
            <a:ext cx="10515600" cy="4881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86400" y="63182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AB701-DE71-6347-96F8-01FFB614C520}" type="datetime1">
              <a:rPr lang="de-DE"/>
              <a:t>23.01.2019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8250"/>
            <a:ext cx="2587624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spc="20">
              <a:ea typeface="Lato Heavy" charset="0"/>
              <a:cs typeface="Lato Heavy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800" y="613782"/>
            <a:ext cx="838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400" b="0" i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5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49" r:id="rId3"/>
    <p:sldLayoutId id="2147483651" r:id="rId4"/>
    <p:sldLayoutId id="2147483654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>
              <a:lumMod val="85000"/>
              <a:lumOff val="15000"/>
            </a:schemeClr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6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629400" y="3429000"/>
            <a:ext cx="5181599" cy="73558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4000" dirty="0"/>
              <a:t>Modell Performance</a:t>
            </a:r>
            <a:endParaRPr lang="en-US" sz="4000" spc="20" dirty="0">
              <a:solidFill>
                <a:schemeClr val="tx1">
                  <a:lumMod val="85000"/>
                  <a:lumOff val="1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11236314" y="2"/>
            <a:ext cx="955686" cy="466135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0057072" y="0"/>
            <a:ext cx="2134928" cy="2134928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9537217" y="0"/>
            <a:ext cx="1723585" cy="1163283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8" r="20448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8111170" y="2004281"/>
            <a:ext cx="3615781" cy="45307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spc="20" dirty="0"/>
              <a:t> Saif Al-Dilaimi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8216539" y="2384816"/>
            <a:ext cx="1689461" cy="29822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</a:t>
            </a:r>
            <a:r>
              <a:rPr lang="en-US" sz="12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Entwickler</a:t>
            </a:r>
            <a:endParaRPr lang="en-US" sz="1200" spc="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8216539" y="2648635"/>
            <a:ext cx="2527661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427" y="1828800"/>
            <a:ext cx="1166373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83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2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9509261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Machine</a:t>
            </a:r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Learning 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Wie teile ich meine Daten auf?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Eckige Klammer links 3">
            <a:extLst>
              <a:ext uri="{FF2B5EF4-FFF2-40B4-BE49-F238E27FC236}">
                <a16:creationId xmlns:a16="http://schemas.microsoft.com/office/drawing/2014/main" id="{0C4F5B52-27C0-6D4D-ABE7-E0CBC0A2F81E}"/>
              </a:ext>
            </a:extLst>
          </p:cNvPr>
          <p:cNvSpPr/>
          <p:nvPr/>
        </p:nvSpPr>
        <p:spPr>
          <a:xfrm rot="5400000">
            <a:off x="6038850" y="-1962150"/>
            <a:ext cx="304800" cy="9258300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9CB0118-5B8B-1940-8730-A66205988D2D}"/>
              </a:ext>
            </a:extLst>
          </p:cNvPr>
          <p:cNvSpPr txBox="1"/>
          <p:nvPr/>
        </p:nvSpPr>
        <p:spPr>
          <a:xfrm>
            <a:off x="5010150" y="2044084"/>
            <a:ext cx="2362200" cy="43858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b="1" spc="20" dirty="0" err="1"/>
              <a:t>Gesamtes</a:t>
            </a:r>
            <a:r>
              <a:rPr lang="en-US" b="1" spc="20" dirty="0"/>
              <a:t> </a:t>
            </a:r>
            <a:r>
              <a:rPr lang="en-US" b="1" spc="20" dirty="0" err="1"/>
              <a:t>Datenset</a:t>
            </a:r>
            <a:endParaRPr lang="en-US" b="1" spc="2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D23E781-DCF1-6643-BFC7-64BCB9900446}"/>
              </a:ext>
            </a:extLst>
          </p:cNvPr>
          <p:cNvSpPr/>
          <p:nvPr/>
        </p:nvSpPr>
        <p:spPr>
          <a:xfrm>
            <a:off x="1562100" y="2971800"/>
            <a:ext cx="9258300" cy="9906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ckige Klammer links 26">
            <a:extLst>
              <a:ext uri="{FF2B5EF4-FFF2-40B4-BE49-F238E27FC236}">
                <a16:creationId xmlns:a16="http://schemas.microsoft.com/office/drawing/2014/main" id="{F2904555-10E0-3143-9273-914DB645D6B0}"/>
              </a:ext>
            </a:extLst>
          </p:cNvPr>
          <p:cNvSpPr/>
          <p:nvPr/>
        </p:nvSpPr>
        <p:spPr>
          <a:xfrm rot="16200000">
            <a:off x="4286250" y="1619250"/>
            <a:ext cx="228600" cy="5676900"/>
          </a:xfrm>
          <a:prstGeom prst="leftBracket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6354FA-5689-7B45-BEDD-475531BC0370}"/>
              </a:ext>
            </a:extLst>
          </p:cNvPr>
          <p:cNvSpPr txBox="1"/>
          <p:nvPr/>
        </p:nvSpPr>
        <p:spPr>
          <a:xfrm>
            <a:off x="3429000" y="4191000"/>
            <a:ext cx="1981200" cy="4129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b="1" spc="20" dirty="0" err="1">
                <a:solidFill>
                  <a:srgbClr val="00B050"/>
                </a:solidFill>
              </a:rPr>
              <a:t>Trainingset</a:t>
            </a:r>
            <a:endParaRPr lang="en-US" b="1" spc="20" dirty="0">
              <a:solidFill>
                <a:srgbClr val="00B050"/>
              </a:solidFill>
            </a:endParaRPr>
          </a:p>
        </p:txBody>
      </p:sp>
      <p:sp>
        <p:nvSpPr>
          <p:cNvPr id="29" name="Eckige Klammer links 28">
            <a:extLst>
              <a:ext uri="{FF2B5EF4-FFF2-40B4-BE49-F238E27FC236}">
                <a16:creationId xmlns:a16="http://schemas.microsoft.com/office/drawing/2014/main" id="{32B66166-8A57-2545-9AD4-03080CA880F1}"/>
              </a:ext>
            </a:extLst>
          </p:cNvPr>
          <p:cNvSpPr/>
          <p:nvPr/>
        </p:nvSpPr>
        <p:spPr>
          <a:xfrm rot="16200000">
            <a:off x="8022293" y="3602690"/>
            <a:ext cx="228600" cy="1710019"/>
          </a:xfrm>
          <a:prstGeom prst="leftBracket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ckige Klammer links 29">
            <a:extLst>
              <a:ext uri="{FF2B5EF4-FFF2-40B4-BE49-F238E27FC236}">
                <a16:creationId xmlns:a16="http://schemas.microsoft.com/office/drawing/2014/main" id="{754D6CAE-A2DF-7547-9E6E-37BC908D2756}"/>
              </a:ext>
            </a:extLst>
          </p:cNvPr>
          <p:cNvSpPr/>
          <p:nvPr/>
        </p:nvSpPr>
        <p:spPr>
          <a:xfrm rot="16200000">
            <a:off x="9851090" y="3602692"/>
            <a:ext cx="228601" cy="1710019"/>
          </a:xfrm>
          <a:prstGeom prst="leftBracket">
            <a:avLst/>
          </a:prstGeom>
          <a:ln w="28575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D4AEBC9C-3C73-1C44-878C-F80D6859A979}"/>
              </a:ext>
            </a:extLst>
          </p:cNvPr>
          <p:cNvSpPr txBox="1"/>
          <p:nvPr/>
        </p:nvSpPr>
        <p:spPr>
          <a:xfrm>
            <a:off x="7162800" y="4191000"/>
            <a:ext cx="1981200" cy="4129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b="1" spc="20" dirty="0" err="1">
                <a:solidFill>
                  <a:srgbClr val="0070C0"/>
                </a:solidFill>
              </a:rPr>
              <a:t>Validationset</a:t>
            </a:r>
            <a:endParaRPr lang="en-US" b="1" spc="20" dirty="0">
              <a:solidFill>
                <a:srgbClr val="0070C0"/>
              </a:solidFill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1F8C577B-8D02-8A48-846E-94C4FA39D211}"/>
              </a:ext>
            </a:extLst>
          </p:cNvPr>
          <p:cNvSpPr txBox="1"/>
          <p:nvPr/>
        </p:nvSpPr>
        <p:spPr>
          <a:xfrm>
            <a:off x="8991600" y="4191000"/>
            <a:ext cx="1981200" cy="41293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b="1" spc="20" dirty="0" err="1">
                <a:solidFill>
                  <a:srgbClr val="C00000"/>
                </a:solidFill>
              </a:rPr>
              <a:t>Testset</a:t>
            </a:r>
            <a:endParaRPr lang="en-US" b="1" spc="20" dirty="0">
              <a:solidFill>
                <a:srgbClr val="C0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E799723-304A-2249-8028-7988B201A4C8}"/>
              </a:ext>
            </a:extLst>
          </p:cNvPr>
          <p:cNvSpPr txBox="1"/>
          <p:nvPr/>
        </p:nvSpPr>
        <p:spPr>
          <a:xfrm>
            <a:off x="3771900" y="4832534"/>
            <a:ext cx="4648200" cy="59105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28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Aufteilung</a:t>
            </a:r>
            <a:endParaRPr lang="en-US" sz="1200" spc="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FBB124B-6BA8-2E49-8B59-8B985CC1C60D}"/>
              </a:ext>
            </a:extLst>
          </p:cNvPr>
          <p:cNvSpPr txBox="1"/>
          <p:nvPr/>
        </p:nvSpPr>
        <p:spPr>
          <a:xfrm>
            <a:off x="3771900" y="5423593"/>
            <a:ext cx="4648200" cy="59105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sz="2800" spc="20" dirty="0">
                <a:solidFill>
                  <a:srgbClr val="00B050"/>
                </a:solidFill>
              </a:rPr>
              <a:t>70% </a:t>
            </a:r>
            <a:r>
              <a:rPr lang="en-US" sz="2800" spc="20" dirty="0"/>
              <a:t>-</a:t>
            </a:r>
            <a:r>
              <a:rPr lang="en-US" sz="2800" spc="20" dirty="0">
                <a:solidFill>
                  <a:srgbClr val="00B050"/>
                </a:solidFill>
              </a:rPr>
              <a:t> </a:t>
            </a:r>
            <a:r>
              <a:rPr lang="en-US" sz="2800" spc="20" dirty="0">
                <a:solidFill>
                  <a:srgbClr val="0070C0"/>
                </a:solidFill>
              </a:rPr>
              <a:t>15%</a:t>
            </a:r>
            <a:r>
              <a:rPr lang="en-US" sz="28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spc="20" dirty="0"/>
              <a:t>-</a:t>
            </a:r>
            <a:r>
              <a:rPr lang="en-US" sz="28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spc="20" dirty="0">
                <a:solidFill>
                  <a:srgbClr val="C00000"/>
                </a:solidFill>
              </a:rPr>
              <a:t>15%</a:t>
            </a:r>
            <a:endParaRPr lang="en-US" sz="1200" spc="2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94266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3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9509261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Machine</a:t>
            </a:r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Learning 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Wie wird die Performance gemessen?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E04DAE46-8F74-1246-BBAC-9154663A0D2C}"/>
              </a:ext>
            </a:extLst>
          </p:cNvPr>
          <p:cNvSpPr txBox="1">
            <a:spLocks/>
          </p:cNvSpPr>
          <p:nvPr/>
        </p:nvSpPr>
        <p:spPr>
          <a:xfrm>
            <a:off x="851647" y="3124200"/>
            <a:ext cx="10515600" cy="15001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200" dirty="0">
                <a:solidFill>
                  <a:srgbClr val="00B0F0"/>
                </a:solidFill>
              </a:rPr>
              <a:t>Die Allgemeine Performance eines Netzwerks kann mithilfe des </a:t>
            </a:r>
            <a:r>
              <a:rPr lang="de-DE" sz="3200" dirty="0" err="1">
                <a:solidFill>
                  <a:srgbClr val="00B0F0"/>
                </a:solidFill>
              </a:rPr>
              <a:t>Errorwertes</a:t>
            </a:r>
            <a:r>
              <a:rPr lang="de-DE" sz="3200" dirty="0">
                <a:solidFill>
                  <a:srgbClr val="00B0F0"/>
                </a:solidFill>
              </a:rPr>
              <a:t> über alle Epochen hinweg gemessen werden</a:t>
            </a:r>
          </a:p>
        </p:txBody>
      </p:sp>
    </p:spTree>
    <p:extLst>
      <p:ext uri="{BB962C8B-B14F-4D97-AF65-F5344CB8AC3E}">
        <p14:creationId xmlns:p14="http://schemas.microsoft.com/office/powerpoint/2010/main" val="45073034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4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Machine</a:t>
            </a:r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Learning </a:t>
            </a:r>
            <a:r>
              <a:rPr lang="de-DE" b="1" dirty="0" err="1">
                <a:latin typeface="Lato" charset="0"/>
                <a:ea typeface="Lato" charset="0"/>
                <a:cs typeface="Lato" charset="0"/>
              </a:rPr>
              <a:t>Overfitting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19A814-F5CB-A248-9FA6-EB4483A484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7" r="4717"/>
          <a:stretch/>
        </p:blipFill>
        <p:spPr>
          <a:xfrm>
            <a:off x="199211" y="1371599"/>
            <a:ext cx="6887389" cy="5431845"/>
          </a:xfrm>
          <a:prstGeom prst="rect">
            <a:avLst/>
          </a:prstGeom>
        </p:spPr>
      </p:pic>
      <p:grpSp>
        <p:nvGrpSpPr>
          <p:cNvPr id="7" name="Group 30">
            <a:extLst>
              <a:ext uri="{FF2B5EF4-FFF2-40B4-BE49-F238E27FC236}">
                <a16:creationId xmlns:a16="http://schemas.microsoft.com/office/drawing/2014/main" id="{06B404EC-AAE6-A244-9ABA-73FA1B95F277}"/>
              </a:ext>
            </a:extLst>
          </p:cNvPr>
          <p:cNvGrpSpPr/>
          <p:nvPr/>
        </p:nvGrpSpPr>
        <p:grpSpPr>
          <a:xfrm>
            <a:off x="7620001" y="1828800"/>
            <a:ext cx="3809999" cy="953664"/>
            <a:chOff x="1219200" y="3886199"/>
            <a:chExt cx="3429000" cy="3091587"/>
          </a:xfrm>
        </p:grpSpPr>
        <p:sp>
          <p:nvSpPr>
            <p:cNvPr id="8" name="Rounded Rectangle 9">
              <a:extLst>
                <a:ext uri="{FF2B5EF4-FFF2-40B4-BE49-F238E27FC236}">
                  <a16:creationId xmlns:a16="http://schemas.microsoft.com/office/drawing/2014/main" id="{1351059B-2BB4-CE46-A103-A7867FAFD126}"/>
                </a:ext>
              </a:extLst>
            </p:cNvPr>
            <p:cNvSpPr/>
            <p:nvPr/>
          </p:nvSpPr>
          <p:spPr>
            <a:xfrm rot="5400000">
              <a:off x="1768582" y="3492681"/>
              <a:ext cx="2486100" cy="3273136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Chevron 10">
              <a:extLst>
                <a:ext uri="{FF2B5EF4-FFF2-40B4-BE49-F238E27FC236}">
                  <a16:creationId xmlns:a16="http://schemas.microsoft.com/office/drawing/2014/main" id="{B4911B7B-A299-2344-AB3F-7233692FDA90}"/>
                </a:ext>
              </a:extLst>
            </p:cNvPr>
            <p:cNvSpPr/>
            <p:nvPr/>
          </p:nvSpPr>
          <p:spPr>
            <a:xfrm>
              <a:off x="1219200" y="3886199"/>
              <a:ext cx="434764" cy="2486100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EB11316C-5058-2440-AE13-D6180778B9DC}"/>
                </a:ext>
              </a:extLst>
            </p:cNvPr>
            <p:cNvSpPr txBox="1"/>
            <p:nvPr/>
          </p:nvSpPr>
          <p:spPr>
            <a:xfrm>
              <a:off x="1708436" y="4153738"/>
              <a:ext cx="2885292" cy="2824048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400" spc="20" dirty="0" err="1">
                  <a:solidFill>
                    <a:schemeClr val="bg1"/>
                  </a:solidFill>
                </a:rPr>
                <a:t>Testloss</a:t>
              </a:r>
              <a:r>
                <a:rPr lang="de-DE" sz="1400" spc="20" dirty="0">
                  <a:solidFill>
                    <a:schemeClr val="bg1"/>
                  </a:solidFill>
                </a:rPr>
                <a:t> steigt ab einer bestimmten Epoche, während das </a:t>
              </a:r>
              <a:r>
                <a:rPr lang="de-DE" sz="1400" spc="20" dirty="0" err="1">
                  <a:solidFill>
                    <a:schemeClr val="bg1"/>
                  </a:solidFill>
                </a:rPr>
                <a:t>Trainingloss</a:t>
              </a:r>
              <a:r>
                <a:rPr lang="de-DE" sz="1400" spc="20" dirty="0">
                  <a:solidFill>
                    <a:schemeClr val="bg1"/>
                  </a:solidFill>
                </a:rPr>
                <a:t> sinkt</a:t>
              </a:r>
            </a:p>
          </p:txBody>
        </p:sp>
      </p:grpSp>
      <p:grpSp>
        <p:nvGrpSpPr>
          <p:cNvPr id="11" name="Group 30">
            <a:extLst>
              <a:ext uri="{FF2B5EF4-FFF2-40B4-BE49-F238E27FC236}">
                <a16:creationId xmlns:a16="http://schemas.microsoft.com/office/drawing/2014/main" id="{863B1620-535C-1940-9198-02484615373B}"/>
              </a:ext>
            </a:extLst>
          </p:cNvPr>
          <p:cNvGrpSpPr/>
          <p:nvPr/>
        </p:nvGrpSpPr>
        <p:grpSpPr>
          <a:xfrm>
            <a:off x="7620000" y="3119311"/>
            <a:ext cx="3810000" cy="766889"/>
            <a:chOff x="1219200" y="3886199"/>
            <a:chExt cx="3429000" cy="2486100"/>
          </a:xfrm>
        </p:grpSpPr>
        <p:sp>
          <p:nvSpPr>
            <p:cNvPr id="12" name="Rounded Rectangle 9">
              <a:extLst>
                <a:ext uri="{FF2B5EF4-FFF2-40B4-BE49-F238E27FC236}">
                  <a16:creationId xmlns:a16="http://schemas.microsoft.com/office/drawing/2014/main" id="{2C3DDDEE-5F19-5C47-918A-711019BD0812}"/>
                </a:ext>
              </a:extLst>
            </p:cNvPr>
            <p:cNvSpPr/>
            <p:nvPr/>
          </p:nvSpPr>
          <p:spPr>
            <a:xfrm rot="5400000">
              <a:off x="1768582" y="3492681"/>
              <a:ext cx="2486100" cy="3273136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Chevron 10">
              <a:extLst>
                <a:ext uri="{FF2B5EF4-FFF2-40B4-BE49-F238E27FC236}">
                  <a16:creationId xmlns:a16="http://schemas.microsoft.com/office/drawing/2014/main" id="{12AC094C-B360-8D4D-A022-BC064F6D2857}"/>
                </a:ext>
              </a:extLst>
            </p:cNvPr>
            <p:cNvSpPr/>
            <p:nvPr/>
          </p:nvSpPr>
          <p:spPr>
            <a:xfrm>
              <a:off x="1219200" y="3886199"/>
              <a:ext cx="434764" cy="2486100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4" name="TextBox 18">
              <a:extLst>
                <a:ext uri="{FF2B5EF4-FFF2-40B4-BE49-F238E27FC236}">
                  <a16:creationId xmlns:a16="http://schemas.microsoft.com/office/drawing/2014/main" id="{4C8E2BB5-166F-FB45-BDF3-09FC1395583E}"/>
                </a:ext>
              </a:extLst>
            </p:cNvPr>
            <p:cNvSpPr txBox="1"/>
            <p:nvPr/>
          </p:nvSpPr>
          <p:spPr>
            <a:xfrm>
              <a:off x="1708436" y="4153738"/>
              <a:ext cx="2885292" cy="19805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400" spc="20" dirty="0">
                  <a:solidFill>
                    <a:schemeClr val="bg1"/>
                  </a:solidFill>
                </a:rPr>
                <a:t>Das Modell ist zu „fixiert“ auf die Trainingsdaten ≠ Generalisierbarkeit</a:t>
              </a:r>
            </a:p>
          </p:txBody>
        </p:sp>
      </p:grpSp>
      <p:grpSp>
        <p:nvGrpSpPr>
          <p:cNvPr id="16" name="Group 30">
            <a:extLst>
              <a:ext uri="{FF2B5EF4-FFF2-40B4-BE49-F238E27FC236}">
                <a16:creationId xmlns:a16="http://schemas.microsoft.com/office/drawing/2014/main" id="{D31301AF-9378-6C4B-BE70-572FB3C2C094}"/>
              </a:ext>
            </a:extLst>
          </p:cNvPr>
          <p:cNvGrpSpPr/>
          <p:nvPr/>
        </p:nvGrpSpPr>
        <p:grpSpPr>
          <a:xfrm>
            <a:off x="7620000" y="4343401"/>
            <a:ext cx="3809999" cy="457202"/>
            <a:chOff x="1219200" y="3886202"/>
            <a:chExt cx="3429001" cy="1482157"/>
          </a:xfrm>
        </p:grpSpPr>
        <p:sp>
          <p:nvSpPr>
            <p:cNvPr id="17" name="Rounded Rectangle 9">
              <a:extLst>
                <a:ext uri="{FF2B5EF4-FFF2-40B4-BE49-F238E27FC236}">
                  <a16:creationId xmlns:a16="http://schemas.microsoft.com/office/drawing/2014/main" id="{4B7A5273-B547-9F4D-B98C-B9B6F49B3843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Chevron 10">
              <a:extLst>
                <a:ext uri="{FF2B5EF4-FFF2-40B4-BE49-F238E27FC236}">
                  <a16:creationId xmlns:a16="http://schemas.microsoft.com/office/drawing/2014/main" id="{29EF1191-8BFF-BB43-90A4-FF4BF67F0653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794244-60DF-8C4D-BC07-0614821BBE4F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Mehr Daten sammeln</a:t>
              </a:r>
            </a:p>
          </p:txBody>
        </p:sp>
      </p:grpSp>
      <p:grpSp>
        <p:nvGrpSpPr>
          <p:cNvPr id="20" name="Group 30">
            <a:extLst>
              <a:ext uri="{FF2B5EF4-FFF2-40B4-BE49-F238E27FC236}">
                <a16:creationId xmlns:a16="http://schemas.microsoft.com/office/drawing/2014/main" id="{C3F714F7-5ED0-774B-AAEB-6DC58F71D179}"/>
              </a:ext>
            </a:extLst>
          </p:cNvPr>
          <p:cNvGrpSpPr/>
          <p:nvPr/>
        </p:nvGrpSpPr>
        <p:grpSpPr>
          <a:xfrm>
            <a:off x="7619999" y="5029198"/>
            <a:ext cx="3810001" cy="457202"/>
            <a:chOff x="1219200" y="3886202"/>
            <a:chExt cx="3429001" cy="1482157"/>
          </a:xfrm>
        </p:grpSpPr>
        <p:sp>
          <p:nvSpPr>
            <p:cNvPr id="21" name="Rounded Rectangle 9">
              <a:extLst>
                <a:ext uri="{FF2B5EF4-FFF2-40B4-BE49-F238E27FC236}">
                  <a16:creationId xmlns:a16="http://schemas.microsoft.com/office/drawing/2014/main" id="{4DBC3A29-368E-534A-B7BD-781721348614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" name="Chevron 10">
              <a:extLst>
                <a:ext uri="{FF2B5EF4-FFF2-40B4-BE49-F238E27FC236}">
                  <a16:creationId xmlns:a16="http://schemas.microsoft.com/office/drawing/2014/main" id="{69FE6FFB-1CF5-7F4E-9E4B-5B600CE28DC8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3" name="TextBox 18">
              <a:extLst>
                <a:ext uri="{FF2B5EF4-FFF2-40B4-BE49-F238E27FC236}">
                  <a16:creationId xmlns:a16="http://schemas.microsoft.com/office/drawing/2014/main" id="{E50CB53E-E23E-3448-8895-3AE8D6C3F047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Komplexität reduzieren</a:t>
              </a:r>
            </a:p>
          </p:txBody>
        </p:sp>
      </p:grpSp>
      <p:grpSp>
        <p:nvGrpSpPr>
          <p:cNvPr id="24" name="Group 30">
            <a:extLst>
              <a:ext uri="{FF2B5EF4-FFF2-40B4-BE49-F238E27FC236}">
                <a16:creationId xmlns:a16="http://schemas.microsoft.com/office/drawing/2014/main" id="{C1A15E01-B07E-9447-B0F0-C974D4903E24}"/>
              </a:ext>
            </a:extLst>
          </p:cNvPr>
          <p:cNvGrpSpPr/>
          <p:nvPr/>
        </p:nvGrpSpPr>
        <p:grpSpPr>
          <a:xfrm>
            <a:off x="7619999" y="5638798"/>
            <a:ext cx="3810001" cy="457202"/>
            <a:chOff x="1219200" y="3886202"/>
            <a:chExt cx="3429001" cy="1482157"/>
          </a:xfrm>
        </p:grpSpPr>
        <p:sp>
          <p:nvSpPr>
            <p:cNvPr id="25" name="Rounded Rectangle 9">
              <a:extLst>
                <a:ext uri="{FF2B5EF4-FFF2-40B4-BE49-F238E27FC236}">
                  <a16:creationId xmlns:a16="http://schemas.microsoft.com/office/drawing/2014/main" id="{5015587B-AD5D-DB43-AE49-0D503B61252A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Chevron 10">
              <a:extLst>
                <a:ext uri="{FF2B5EF4-FFF2-40B4-BE49-F238E27FC236}">
                  <a16:creationId xmlns:a16="http://schemas.microsoft.com/office/drawing/2014/main" id="{04813D33-C549-BF4C-BF28-EA34E19B46CE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C5FA911F-B698-554B-A705-2F5CDF9334C0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Hyperparameter anpassen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98832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5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Machine</a:t>
            </a:r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Learning </a:t>
            </a:r>
            <a:r>
              <a:rPr lang="de-DE" b="1" dirty="0" err="1">
                <a:latin typeface="Lato" charset="0"/>
                <a:ea typeface="Lato" charset="0"/>
                <a:cs typeface="Lato" charset="0"/>
              </a:rPr>
              <a:t>Underfitting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7" name="Group 30">
            <a:extLst>
              <a:ext uri="{FF2B5EF4-FFF2-40B4-BE49-F238E27FC236}">
                <a16:creationId xmlns:a16="http://schemas.microsoft.com/office/drawing/2014/main" id="{06B404EC-AAE6-A244-9ABA-73FA1B95F277}"/>
              </a:ext>
            </a:extLst>
          </p:cNvPr>
          <p:cNvGrpSpPr/>
          <p:nvPr/>
        </p:nvGrpSpPr>
        <p:grpSpPr>
          <a:xfrm>
            <a:off x="7620001" y="1828800"/>
            <a:ext cx="3733799" cy="766889"/>
            <a:chOff x="1219200" y="3886199"/>
            <a:chExt cx="3429000" cy="2486100"/>
          </a:xfrm>
        </p:grpSpPr>
        <p:sp>
          <p:nvSpPr>
            <p:cNvPr id="8" name="Rounded Rectangle 9">
              <a:extLst>
                <a:ext uri="{FF2B5EF4-FFF2-40B4-BE49-F238E27FC236}">
                  <a16:creationId xmlns:a16="http://schemas.microsoft.com/office/drawing/2014/main" id="{1351059B-2BB4-CE46-A103-A7867FAFD126}"/>
                </a:ext>
              </a:extLst>
            </p:cNvPr>
            <p:cNvSpPr/>
            <p:nvPr/>
          </p:nvSpPr>
          <p:spPr>
            <a:xfrm rot="5400000">
              <a:off x="1768582" y="3492681"/>
              <a:ext cx="2486100" cy="3273136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Chevron 10">
              <a:extLst>
                <a:ext uri="{FF2B5EF4-FFF2-40B4-BE49-F238E27FC236}">
                  <a16:creationId xmlns:a16="http://schemas.microsoft.com/office/drawing/2014/main" id="{B4911B7B-A299-2344-AB3F-7233692FDA90}"/>
                </a:ext>
              </a:extLst>
            </p:cNvPr>
            <p:cNvSpPr/>
            <p:nvPr/>
          </p:nvSpPr>
          <p:spPr>
            <a:xfrm>
              <a:off x="1219200" y="3886199"/>
              <a:ext cx="434764" cy="2486100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EB11316C-5058-2440-AE13-D6180778B9DC}"/>
                </a:ext>
              </a:extLst>
            </p:cNvPr>
            <p:cNvSpPr txBox="1"/>
            <p:nvPr/>
          </p:nvSpPr>
          <p:spPr>
            <a:xfrm>
              <a:off x="1708436" y="4153738"/>
              <a:ext cx="2885292" cy="19805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400" spc="20" dirty="0">
                  <a:solidFill>
                    <a:schemeClr val="bg1"/>
                  </a:solidFill>
                </a:rPr>
                <a:t>Training und </a:t>
              </a:r>
              <a:r>
                <a:rPr lang="de-DE" sz="1400" spc="20" dirty="0" err="1">
                  <a:solidFill>
                    <a:schemeClr val="bg1"/>
                  </a:solidFill>
                </a:rPr>
                <a:t>Testloss</a:t>
              </a:r>
              <a:r>
                <a:rPr lang="de-DE" sz="1400" spc="20" dirty="0">
                  <a:solidFill>
                    <a:schemeClr val="bg1"/>
                  </a:solidFill>
                </a:rPr>
                <a:t> sinken so, dass sie sich annähern</a:t>
              </a:r>
            </a:p>
          </p:txBody>
        </p:sp>
      </p:grpSp>
      <p:grpSp>
        <p:nvGrpSpPr>
          <p:cNvPr id="11" name="Group 30">
            <a:extLst>
              <a:ext uri="{FF2B5EF4-FFF2-40B4-BE49-F238E27FC236}">
                <a16:creationId xmlns:a16="http://schemas.microsoft.com/office/drawing/2014/main" id="{863B1620-535C-1940-9198-02484615373B}"/>
              </a:ext>
            </a:extLst>
          </p:cNvPr>
          <p:cNvGrpSpPr/>
          <p:nvPr/>
        </p:nvGrpSpPr>
        <p:grpSpPr>
          <a:xfrm>
            <a:off x="7620000" y="3119311"/>
            <a:ext cx="3733799" cy="766889"/>
            <a:chOff x="1219200" y="3886199"/>
            <a:chExt cx="3429000" cy="2486100"/>
          </a:xfrm>
        </p:grpSpPr>
        <p:sp>
          <p:nvSpPr>
            <p:cNvPr id="12" name="Rounded Rectangle 9">
              <a:extLst>
                <a:ext uri="{FF2B5EF4-FFF2-40B4-BE49-F238E27FC236}">
                  <a16:creationId xmlns:a16="http://schemas.microsoft.com/office/drawing/2014/main" id="{2C3DDDEE-5F19-5C47-918A-711019BD0812}"/>
                </a:ext>
              </a:extLst>
            </p:cNvPr>
            <p:cNvSpPr/>
            <p:nvPr/>
          </p:nvSpPr>
          <p:spPr>
            <a:xfrm rot="5400000">
              <a:off x="1768582" y="3492681"/>
              <a:ext cx="2486100" cy="3273136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Chevron 10">
              <a:extLst>
                <a:ext uri="{FF2B5EF4-FFF2-40B4-BE49-F238E27FC236}">
                  <a16:creationId xmlns:a16="http://schemas.microsoft.com/office/drawing/2014/main" id="{12AC094C-B360-8D4D-A022-BC064F6D2857}"/>
                </a:ext>
              </a:extLst>
            </p:cNvPr>
            <p:cNvSpPr/>
            <p:nvPr/>
          </p:nvSpPr>
          <p:spPr>
            <a:xfrm>
              <a:off x="1219200" y="3886199"/>
              <a:ext cx="434764" cy="2486100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4" name="TextBox 18">
              <a:extLst>
                <a:ext uri="{FF2B5EF4-FFF2-40B4-BE49-F238E27FC236}">
                  <a16:creationId xmlns:a16="http://schemas.microsoft.com/office/drawing/2014/main" id="{4C8E2BB5-166F-FB45-BDF3-09FC1395583E}"/>
                </a:ext>
              </a:extLst>
            </p:cNvPr>
            <p:cNvSpPr txBox="1"/>
            <p:nvPr/>
          </p:nvSpPr>
          <p:spPr>
            <a:xfrm>
              <a:off x="1708436" y="4153738"/>
              <a:ext cx="2885292" cy="19805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400" spc="20" dirty="0">
                  <a:solidFill>
                    <a:schemeClr val="bg1"/>
                  </a:solidFill>
                </a:rPr>
                <a:t>Das Modell ist nicht komplex genug, um eine Generalisierung zu erreichen</a:t>
              </a:r>
            </a:p>
          </p:txBody>
        </p:sp>
      </p:grpSp>
      <p:grpSp>
        <p:nvGrpSpPr>
          <p:cNvPr id="16" name="Group 30">
            <a:extLst>
              <a:ext uri="{FF2B5EF4-FFF2-40B4-BE49-F238E27FC236}">
                <a16:creationId xmlns:a16="http://schemas.microsoft.com/office/drawing/2014/main" id="{D31301AF-9378-6C4B-BE70-572FB3C2C094}"/>
              </a:ext>
            </a:extLst>
          </p:cNvPr>
          <p:cNvGrpSpPr/>
          <p:nvPr/>
        </p:nvGrpSpPr>
        <p:grpSpPr>
          <a:xfrm>
            <a:off x="7620001" y="4343401"/>
            <a:ext cx="3733800" cy="457202"/>
            <a:chOff x="1219200" y="3886202"/>
            <a:chExt cx="3429001" cy="1482157"/>
          </a:xfrm>
        </p:grpSpPr>
        <p:sp>
          <p:nvSpPr>
            <p:cNvPr id="17" name="Rounded Rectangle 9">
              <a:extLst>
                <a:ext uri="{FF2B5EF4-FFF2-40B4-BE49-F238E27FC236}">
                  <a16:creationId xmlns:a16="http://schemas.microsoft.com/office/drawing/2014/main" id="{4B7A5273-B547-9F4D-B98C-B9B6F49B3843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Chevron 10">
              <a:extLst>
                <a:ext uri="{FF2B5EF4-FFF2-40B4-BE49-F238E27FC236}">
                  <a16:creationId xmlns:a16="http://schemas.microsoft.com/office/drawing/2014/main" id="{29EF1191-8BFF-BB43-90A4-FF4BF67F0653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794244-60DF-8C4D-BC07-0614821BBE4F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Mehr Daten sammeln</a:t>
              </a:r>
            </a:p>
          </p:txBody>
        </p:sp>
      </p:grpSp>
      <p:grpSp>
        <p:nvGrpSpPr>
          <p:cNvPr id="20" name="Group 30">
            <a:extLst>
              <a:ext uri="{FF2B5EF4-FFF2-40B4-BE49-F238E27FC236}">
                <a16:creationId xmlns:a16="http://schemas.microsoft.com/office/drawing/2014/main" id="{C3F714F7-5ED0-774B-AAEB-6DC58F71D179}"/>
              </a:ext>
            </a:extLst>
          </p:cNvPr>
          <p:cNvGrpSpPr/>
          <p:nvPr/>
        </p:nvGrpSpPr>
        <p:grpSpPr>
          <a:xfrm>
            <a:off x="7620000" y="5029198"/>
            <a:ext cx="3733800" cy="457202"/>
            <a:chOff x="1219200" y="3886202"/>
            <a:chExt cx="3429001" cy="1482157"/>
          </a:xfrm>
        </p:grpSpPr>
        <p:sp>
          <p:nvSpPr>
            <p:cNvPr id="21" name="Rounded Rectangle 9">
              <a:extLst>
                <a:ext uri="{FF2B5EF4-FFF2-40B4-BE49-F238E27FC236}">
                  <a16:creationId xmlns:a16="http://schemas.microsoft.com/office/drawing/2014/main" id="{4DBC3A29-368E-534A-B7BD-781721348614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2" name="Chevron 10">
              <a:extLst>
                <a:ext uri="{FF2B5EF4-FFF2-40B4-BE49-F238E27FC236}">
                  <a16:creationId xmlns:a16="http://schemas.microsoft.com/office/drawing/2014/main" id="{69FE6FFB-1CF5-7F4E-9E4B-5B600CE28DC8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3" name="TextBox 18">
              <a:extLst>
                <a:ext uri="{FF2B5EF4-FFF2-40B4-BE49-F238E27FC236}">
                  <a16:creationId xmlns:a16="http://schemas.microsoft.com/office/drawing/2014/main" id="{E50CB53E-E23E-3448-8895-3AE8D6C3F047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Komplexität erhöhen</a:t>
              </a:r>
            </a:p>
          </p:txBody>
        </p:sp>
      </p:grpSp>
      <p:grpSp>
        <p:nvGrpSpPr>
          <p:cNvPr id="24" name="Group 30">
            <a:extLst>
              <a:ext uri="{FF2B5EF4-FFF2-40B4-BE49-F238E27FC236}">
                <a16:creationId xmlns:a16="http://schemas.microsoft.com/office/drawing/2014/main" id="{C1A15E01-B07E-9447-B0F0-C974D4903E24}"/>
              </a:ext>
            </a:extLst>
          </p:cNvPr>
          <p:cNvGrpSpPr/>
          <p:nvPr/>
        </p:nvGrpSpPr>
        <p:grpSpPr>
          <a:xfrm>
            <a:off x="7620000" y="5638798"/>
            <a:ext cx="3733800" cy="457202"/>
            <a:chOff x="1219200" y="3886202"/>
            <a:chExt cx="3429001" cy="1482157"/>
          </a:xfrm>
        </p:grpSpPr>
        <p:sp>
          <p:nvSpPr>
            <p:cNvPr id="25" name="Rounded Rectangle 9">
              <a:extLst>
                <a:ext uri="{FF2B5EF4-FFF2-40B4-BE49-F238E27FC236}">
                  <a16:creationId xmlns:a16="http://schemas.microsoft.com/office/drawing/2014/main" id="{5015587B-AD5D-DB43-AE49-0D503B61252A}"/>
                </a:ext>
              </a:extLst>
            </p:cNvPr>
            <p:cNvSpPr/>
            <p:nvPr/>
          </p:nvSpPr>
          <p:spPr>
            <a:xfrm rot="5400000">
              <a:off x="2270554" y="2990713"/>
              <a:ext cx="1482157" cy="3273136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Chevron 10">
              <a:extLst>
                <a:ext uri="{FF2B5EF4-FFF2-40B4-BE49-F238E27FC236}">
                  <a16:creationId xmlns:a16="http://schemas.microsoft.com/office/drawing/2014/main" id="{04813D33-C549-BF4C-BF28-EA34E19B46CE}"/>
                </a:ext>
              </a:extLst>
            </p:cNvPr>
            <p:cNvSpPr/>
            <p:nvPr/>
          </p:nvSpPr>
          <p:spPr>
            <a:xfrm>
              <a:off x="1219200" y="3886202"/>
              <a:ext cx="434764" cy="1482157"/>
            </a:xfrm>
            <a:prstGeom prst="chevron">
              <a:avLst>
                <a:gd name="adj" fmla="val 3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C5FA911F-B698-554B-A705-2F5CDF9334C0}"/>
                </a:ext>
              </a:extLst>
            </p:cNvPr>
            <p:cNvSpPr txBox="1"/>
            <p:nvPr/>
          </p:nvSpPr>
          <p:spPr>
            <a:xfrm>
              <a:off x="1708436" y="3886202"/>
              <a:ext cx="2885292" cy="122328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1600" spc="20" dirty="0">
                  <a:solidFill>
                    <a:schemeClr val="bg1"/>
                  </a:solidFill>
                </a:rPr>
                <a:t>Hyperparameter anpassen</a:t>
              </a:r>
            </a:p>
          </p:txBody>
        </p:sp>
      </p:grpSp>
      <p:pic>
        <p:nvPicPr>
          <p:cNvPr id="28" name="Grafik 27">
            <a:extLst>
              <a:ext uri="{FF2B5EF4-FFF2-40B4-BE49-F238E27FC236}">
                <a16:creationId xmlns:a16="http://schemas.microsoft.com/office/drawing/2014/main" id="{4F592F16-E5EB-6041-99A7-E85E42EB16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6" t="6374" r="7968"/>
          <a:stretch/>
        </p:blipFill>
        <p:spPr>
          <a:xfrm>
            <a:off x="168138" y="1299891"/>
            <a:ext cx="6994661" cy="555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2103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6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Machine</a:t>
            </a:r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Learning 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„Optimum“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739B46E-07F8-7340-A671-E0A955B6A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50" y="1223167"/>
            <a:ext cx="75819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149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629400" y="3429000"/>
            <a:ext cx="4584588" cy="70942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Danke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fürs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Zuhören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!</a:t>
            </a:r>
            <a:endParaRPr lang="en-US" sz="4000" spc="20" dirty="0">
              <a:solidFill>
                <a:schemeClr val="tx1">
                  <a:lumMod val="85000"/>
                  <a:lumOff val="1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29400" y="4085169"/>
            <a:ext cx="4724400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Gleich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geht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weiter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mit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dem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nächsten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Thema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40" name="Freeform 39"/>
          <p:cNvSpPr/>
          <p:nvPr/>
        </p:nvSpPr>
        <p:spPr>
          <a:xfrm>
            <a:off x="11236314" y="2"/>
            <a:ext cx="955686" cy="466135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0057072" y="0"/>
            <a:ext cx="2134928" cy="2134928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9537217" y="0"/>
            <a:ext cx="1723585" cy="1163283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8" r="20448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8111170" y="2004281"/>
            <a:ext cx="3615781" cy="45307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spc="20" dirty="0"/>
              <a:t> Saif Al-Dilaimi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8216539" y="2384816"/>
            <a:ext cx="1689461" cy="29822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</a:t>
            </a:r>
            <a:r>
              <a:rPr lang="en-US" sz="12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Entwickler</a:t>
            </a:r>
            <a:endParaRPr lang="en-US" sz="1200" spc="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8216539" y="2648635"/>
            <a:ext cx="2527661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828800"/>
            <a:ext cx="1166373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3743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5">
      <a:dk1>
        <a:srgbClr val="000000"/>
      </a:dk1>
      <a:lt1>
        <a:srgbClr val="FFFFFF"/>
      </a:lt1>
      <a:dk2>
        <a:srgbClr val="2A445D"/>
      </a:dk2>
      <a:lt2>
        <a:srgbClr val="A1B1BC"/>
      </a:lt2>
      <a:accent1>
        <a:srgbClr val="BBC1CC"/>
      </a:accent1>
      <a:accent2>
        <a:srgbClr val="8A96A2"/>
      </a:accent2>
      <a:accent3>
        <a:srgbClr val="55616A"/>
      </a:accent3>
      <a:accent4>
        <a:srgbClr val="262E32"/>
      </a:accent4>
      <a:accent5>
        <a:srgbClr val="FFC700"/>
      </a:accent5>
      <a:accent6>
        <a:srgbClr val="3BB18F"/>
      </a:accent6>
      <a:hlink>
        <a:srgbClr val="0563C1"/>
      </a:hlink>
      <a:folHlink>
        <a:srgbClr val="954F72"/>
      </a:folHlink>
    </a:clrScheme>
    <a:fontScheme name="Custom 2">
      <a:majorFont>
        <a:latin typeface="Lato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rIns="0" rtlCol="0">
        <a:spAutoFit/>
      </a:bodyPr>
      <a:lstStyle>
        <a:defPPr>
          <a:lnSpc>
            <a:spcPct val="125000"/>
          </a:lnSpc>
          <a:defRPr sz="1200" spc="2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Breitbild</PresentationFormat>
  <Paragraphs>36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Lato</vt:lpstr>
      <vt:lpstr>Lato Heavy</vt:lpstr>
      <vt:lpstr>Lato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Saif Al-Dilaimi</cp:lastModifiedBy>
  <cp:revision>1480</cp:revision>
  <dcterms:created xsi:type="dcterms:W3CDTF">2015-10-04T10:23:04Z</dcterms:created>
  <dcterms:modified xsi:type="dcterms:W3CDTF">2019-01-23T18:01:24Z</dcterms:modified>
</cp:coreProperties>
</file>